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70" r:id="rId6"/>
    <p:sldId id="260" r:id="rId7"/>
    <p:sldId id="263" r:id="rId8"/>
    <p:sldId id="261" r:id="rId9"/>
    <p:sldId id="262" r:id="rId10"/>
    <p:sldId id="264" r:id="rId11"/>
    <p:sldId id="267" r:id="rId12"/>
    <p:sldId id="265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 mediu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 mediu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609" autoAdjust="0"/>
  </p:normalViewPr>
  <p:slideViewPr>
    <p:cSldViewPr snapToGrid="0">
      <p:cViewPr varScale="1">
        <p:scale>
          <a:sx n="94" d="100"/>
          <a:sy n="94" d="100"/>
        </p:scale>
        <p:origin x="11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>
            <a:extLst>
              <a:ext uri="{FF2B5EF4-FFF2-40B4-BE49-F238E27FC236}">
                <a16:creationId xmlns:a16="http://schemas.microsoft.com/office/drawing/2014/main" id="{422D8EA5-45A9-C350-EB61-C2447F6696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77CC6409-41E1-2643-BDE6-59E06B270D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F9FC29-AE53-477C-9D12-4AEFE5C13131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F18732E9-ACE7-AAD8-048B-FCBEF3D24B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01DDF25F-038C-1C62-DD7D-40E1A46C8DB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D16634-9627-4662-9F7B-0D24BE5200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10642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F0536A-FDB5-421A-BD8F-A70E9C1362DF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GB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CD8F7A-5F4B-4F9B-8E44-27330DE083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862445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/>
              <a:t>Buna ziua, </a:t>
            </a:r>
            <a:r>
              <a:rPr lang="ro-RO" dirty="0" err="1"/>
              <a:t>astazi</a:t>
            </a:r>
            <a:r>
              <a:rPr lang="ro-RO" dirty="0"/>
              <a:t> va propun sa discutam despre </a:t>
            </a:r>
            <a:r>
              <a:rPr lang="ro-RO" dirty="0" err="1"/>
              <a:t>urmatorul</a:t>
            </a:r>
            <a:r>
              <a:rPr lang="ro-RO" dirty="0"/>
              <a:t> subiect, si anume Automatizarea deciziilor </a:t>
            </a:r>
            <a:r>
              <a:rPr lang="ro-RO" dirty="0" err="1"/>
              <a:t>agentilo</a:t>
            </a:r>
            <a:r>
              <a:rPr lang="ro-RO" dirty="0"/>
              <a:t> </a:t>
            </a:r>
            <a:r>
              <a:rPr lang="ro-RO" dirty="0" err="1"/>
              <a:t>intr</a:t>
            </a:r>
            <a:r>
              <a:rPr lang="ro-RO" dirty="0"/>
              <a:t>-un mediu virtual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48461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/>
              <a:t>Pentru partea de </a:t>
            </a:r>
            <a:r>
              <a:rPr lang="ro-RO" dirty="0" err="1"/>
              <a:t>reinforcement</a:t>
            </a:r>
            <a:r>
              <a:rPr lang="ro-RO" dirty="0"/>
              <a:t> </a:t>
            </a:r>
            <a:r>
              <a:rPr lang="ro-RO" dirty="0" err="1"/>
              <a:t>learning</a:t>
            </a:r>
            <a:r>
              <a:rPr lang="ro-RO" dirty="0"/>
              <a:t>, agentul are nevoie de un </a:t>
            </a:r>
            <a:r>
              <a:rPr lang="ro-RO" dirty="0" err="1"/>
              <a:t>numar</a:t>
            </a:r>
            <a:r>
              <a:rPr lang="ro-RO" dirty="0"/>
              <a:t> mare de episoade ca sa performeze bine. </a:t>
            </a:r>
            <a:r>
              <a:rPr lang="ro-RO" dirty="0" err="1"/>
              <a:t>Dupa</a:t>
            </a:r>
            <a:r>
              <a:rPr lang="ro-RO" dirty="0"/>
              <a:t> 8 ore de antrenare, agentul a </a:t>
            </a:r>
            <a:r>
              <a:rPr lang="ro-RO" dirty="0" err="1"/>
              <a:t>reusit</a:t>
            </a:r>
            <a:r>
              <a:rPr lang="ro-RO" dirty="0"/>
              <a:t> sa </a:t>
            </a:r>
            <a:r>
              <a:rPr lang="ro-RO" dirty="0" err="1"/>
              <a:t>indeplineasca</a:t>
            </a:r>
            <a:r>
              <a:rPr lang="ro-RO" dirty="0"/>
              <a:t> sarcina de </a:t>
            </a:r>
            <a:r>
              <a:rPr lang="ro-RO" dirty="0" err="1"/>
              <a:t>cateva</a:t>
            </a:r>
            <a:r>
              <a:rPr lang="ro-RO" dirty="0"/>
              <a:t> ori. I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32606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Colectare de date necesara </a:t>
            </a:r>
            <a:r>
              <a:rPr lang="ro-RO" dirty="0" err="1"/>
              <a:t>inainte</a:t>
            </a:r>
            <a:r>
              <a:rPr lang="ro-RO" dirty="0"/>
              <a:t> de realizarea modelului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6222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 err="1"/>
              <a:t>Doreste</a:t>
            </a:r>
            <a:r>
              <a:rPr lang="ro-RO" dirty="0"/>
              <a:t> sa se </a:t>
            </a:r>
            <a:r>
              <a:rPr lang="ro-RO" dirty="0" err="1"/>
              <a:t>stabileasca</a:t>
            </a:r>
            <a:r>
              <a:rPr lang="ro-RO" dirty="0"/>
              <a:t> daca performanta agentului creste cu </a:t>
            </a:r>
            <a:r>
              <a:rPr lang="ro-RO" dirty="0" err="1"/>
              <a:t>numarul</a:t>
            </a:r>
            <a:r>
              <a:rPr lang="ro-RO" dirty="0"/>
              <a:t> de episoade si in ce mod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4167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 err="1"/>
              <a:t>Avand</a:t>
            </a:r>
            <a:r>
              <a:rPr lang="ro-RO" dirty="0"/>
              <a:t> in vedere ca </a:t>
            </a:r>
            <a:r>
              <a:rPr lang="ro-RO" dirty="0" err="1"/>
              <a:t>agenti</a:t>
            </a:r>
            <a:r>
              <a:rPr lang="ro-RO" dirty="0"/>
              <a:t> software sunt </a:t>
            </a:r>
            <a:r>
              <a:rPr lang="ro-RO" dirty="0" err="1"/>
              <a:t>folositi</a:t>
            </a:r>
            <a:r>
              <a:rPr lang="ro-RO" dirty="0"/>
              <a:t> in toate domeniile</a:t>
            </a:r>
            <a:r>
              <a:rPr lang="en-GB" dirty="0"/>
              <a:t> din </a:t>
            </a:r>
            <a:r>
              <a:rPr lang="en-GB" dirty="0" err="1"/>
              <a:t>jurul</a:t>
            </a:r>
            <a:r>
              <a:rPr lang="en-GB" dirty="0"/>
              <a:t> </a:t>
            </a:r>
            <a:r>
              <a:rPr lang="en-GB" dirty="0" err="1"/>
              <a:t>nostru</a:t>
            </a:r>
            <a:r>
              <a:rPr lang="ro-RO" dirty="0"/>
              <a:t> si</a:t>
            </a:r>
            <a:r>
              <a:rPr lang="en-GB" dirty="0"/>
              <a:t> </a:t>
            </a:r>
            <a:r>
              <a:rPr lang="en-GB" dirty="0" err="1"/>
              <a:t>avand</a:t>
            </a:r>
            <a:r>
              <a:rPr lang="en-GB" dirty="0"/>
              <a:t> </a:t>
            </a:r>
            <a:r>
              <a:rPr lang="en-GB" dirty="0" err="1"/>
              <a:t>rolul</a:t>
            </a:r>
            <a:r>
              <a:rPr lang="en-GB" dirty="0"/>
              <a:t> de a ne usura </a:t>
            </a:r>
            <a:r>
              <a:rPr lang="en-GB" dirty="0" err="1"/>
              <a:t>viata</a:t>
            </a:r>
            <a:r>
              <a:rPr lang="ro-RO" dirty="0"/>
              <a:t>, </a:t>
            </a:r>
            <a:r>
              <a:rPr lang="en-GB"/>
              <a:t>A</a:t>
            </a:r>
            <a:r>
              <a:rPr lang="ro-RO"/>
              <a:t>m </a:t>
            </a:r>
            <a:r>
              <a:rPr lang="ro-RO" dirty="0" err="1"/>
              <a:t>incercat</a:t>
            </a:r>
            <a:r>
              <a:rPr lang="ro-RO" dirty="0"/>
              <a:t> sa </a:t>
            </a:r>
            <a:r>
              <a:rPr lang="ro-RO" dirty="0" err="1"/>
              <a:t>combim</a:t>
            </a:r>
            <a:r>
              <a:rPr lang="ro-RO" dirty="0"/>
              <a:t> 3 pasiuni din </a:t>
            </a:r>
            <a:r>
              <a:rPr lang="ro-RO" dirty="0" err="1"/>
              <a:t>viata</a:t>
            </a:r>
            <a:r>
              <a:rPr lang="ro-RO" dirty="0"/>
              <a:t> mea, ci anume tehnologia, </a:t>
            </a:r>
            <a:r>
              <a:rPr lang="ro-RO" dirty="0" err="1"/>
              <a:t>gamingul</a:t>
            </a:r>
            <a:r>
              <a:rPr lang="ro-RO" dirty="0"/>
              <a:t> si formula 1. Astfel, am decis ca agentul care va </a:t>
            </a:r>
            <a:r>
              <a:rPr lang="ro-RO" dirty="0" err="1"/>
              <a:t>invata</a:t>
            </a:r>
            <a:r>
              <a:rPr lang="ro-RO" dirty="0"/>
              <a:t> singur este un kart. </a:t>
            </a:r>
            <a:r>
              <a:rPr lang="ro-RO" dirty="0" err="1"/>
              <a:t>Asadar</a:t>
            </a:r>
            <a:r>
              <a:rPr lang="ro-RO" dirty="0"/>
              <a:t>, pentru a realiza asta, avem </a:t>
            </a:r>
            <a:r>
              <a:rPr lang="ro-RO" dirty="0" err="1"/>
              <a:t>urmatoarele</a:t>
            </a:r>
            <a:r>
              <a:rPr lang="ro-RO" dirty="0"/>
              <a:t> </a:t>
            </a:r>
            <a:r>
              <a:rPr lang="ro-RO" dirty="0" err="1"/>
              <a:t>intrebari</a:t>
            </a:r>
            <a:r>
              <a:rPr lang="ro-RO" dirty="0"/>
              <a:t> de cercetare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4101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 err="1"/>
              <a:t>Asadar</a:t>
            </a:r>
            <a:r>
              <a:rPr lang="ro-RO" dirty="0"/>
              <a:t>, din </a:t>
            </a:r>
            <a:r>
              <a:rPr lang="ro-RO" dirty="0" err="1"/>
              <a:t>intrebarile</a:t>
            </a:r>
            <a:r>
              <a:rPr lang="ro-RO" dirty="0"/>
              <a:t> de cercetare rezulta obiectivele pe care trebuie sa le realizam pentru ca agentul sa </a:t>
            </a:r>
            <a:r>
              <a:rPr lang="ro-RO" dirty="0" err="1"/>
              <a:t>invete</a:t>
            </a:r>
            <a:r>
              <a:rPr lang="ro-RO" dirty="0"/>
              <a:t> prin metode de </a:t>
            </a:r>
            <a:r>
              <a:rPr lang="ro-RO" dirty="0" err="1"/>
              <a:t>invatare</a:t>
            </a:r>
            <a:r>
              <a:rPr lang="ro-RO" dirty="0"/>
              <a:t> automata, </a:t>
            </a:r>
            <a:r>
              <a:rPr lang="ro-RO" dirty="0" err="1"/>
              <a:t>asadar</a:t>
            </a:r>
            <a:r>
              <a:rPr lang="ro-RO" dirty="0"/>
              <a:t> s-a realizat o analiza teoretica, in care s-au analizat </a:t>
            </a:r>
            <a:r>
              <a:rPr lang="ro-RO" dirty="0" err="1"/>
              <a:t>niste</a:t>
            </a:r>
            <a:r>
              <a:rPr lang="ro-RO" dirty="0"/>
              <a:t> </a:t>
            </a:r>
            <a:r>
              <a:rPr lang="ro-RO" dirty="0" err="1"/>
              <a:t>lucrari</a:t>
            </a:r>
            <a:r>
              <a:rPr lang="ro-RO" dirty="0"/>
              <a:t> conexe in care s-au antrenat </a:t>
            </a:r>
            <a:r>
              <a:rPr lang="ro-RO" dirty="0" err="1"/>
              <a:t>agenti</a:t>
            </a:r>
            <a:r>
              <a:rPr lang="ro-RO" dirty="0"/>
              <a:t> similari, dar si care sunt platformele software necesare, </a:t>
            </a:r>
            <a:r>
              <a:rPr lang="ro-RO" dirty="0" err="1"/>
              <a:t>atat</a:t>
            </a:r>
            <a:r>
              <a:rPr lang="ro-RO" dirty="0"/>
              <a:t> pentru realizarea mediului, cat si pentru antrenarea agentului</a:t>
            </a:r>
          </a:p>
          <a:p>
            <a:r>
              <a:rPr lang="ro-RO" dirty="0"/>
              <a:t>Realizarea experimentului presupune adaptarea codului </a:t>
            </a:r>
            <a:r>
              <a:rPr lang="ro-RO" dirty="0" err="1"/>
              <a:t>Unity</a:t>
            </a:r>
            <a:r>
              <a:rPr lang="ro-RO" dirty="0"/>
              <a:t> , realizarea infrastructurii </a:t>
            </a:r>
            <a:r>
              <a:rPr lang="ro-RO" dirty="0" err="1"/>
              <a:t>Api</a:t>
            </a:r>
            <a:r>
              <a:rPr lang="ro-RO" dirty="0"/>
              <a:t> si a </a:t>
            </a:r>
            <a:r>
              <a:rPr lang="ro-RO" dirty="0" err="1"/>
              <a:t>endpointurilor</a:t>
            </a:r>
            <a:r>
              <a:rPr lang="ro-RO" dirty="0"/>
              <a:t> aferente, si procesul propriu zis de </a:t>
            </a:r>
            <a:r>
              <a:rPr lang="ro-RO" dirty="0" err="1"/>
              <a:t>invatare</a:t>
            </a:r>
            <a:r>
              <a:rPr lang="ro-RO" dirty="0"/>
              <a:t> al agentului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8738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In vederea </a:t>
            </a:r>
            <a:r>
              <a:rPr lang="ro-RO" dirty="0" err="1"/>
              <a:t>realizarii</a:t>
            </a:r>
            <a:r>
              <a:rPr lang="ro-RO" dirty="0"/>
              <a:t> mediului de antrenament, s-a folosit o scena deja implementate de cei de la </a:t>
            </a:r>
            <a:r>
              <a:rPr lang="ro-RO" dirty="0" err="1"/>
              <a:t>Unity</a:t>
            </a:r>
            <a:r>
              <a:rPr lang="ro-RO" dirty="0"/>
              <a:t> Hub, pe care s-au realizat unele </a:t>
            </a:r>
            <a:r>
              <a:rPr lang="ro-RO" dirty="0" err="1"/>
              <a:t>adaptari</a:t>
            </a:r>
            <a:r>
              <a:rPr lang="ro-RO" dirty="0"/>
              <a:t> pentru colectarea datelor, </a:t>
            </a:r>
            <a:r>
              <a:rPr lang="ro-RO" dirty="0" err="1"/>
              <a:t>adaugarea</a:t>
            </a:r>
            <a:r>
              <a:rPr lang="ro-RO" dirty="0"/>
              <a:t> senzorilor frontali si comandarea agentului programatic.</a:t>
            </a:r>
          </a:p>
          <a:p>
            <a:r>
              <a:rPr lang="ro-RO" dirty="0"/>
              <a:t>Scopul agentului este sa </a:t>
            </a:r>
            <a:r>
              <a:rPr lang="ro-RO" dirty="0" err="1"/>
              <a:t>treaca</a:t>
            </a:r>
            <a:r>
              <a:rPr lang="ro-RO" dirty="0"/>
              <a:t> prin cele 3 </a:t>
            </a:r>
            <a:r>
              <a:rPr lang="ro-RO" dirty="0" err="1"/>
              <a:t>checkpoints</a:t>
            </a:r>
            <a:r>
              <a:rPr lang="ro-RO" dirty="0"/>
              <a:t> pana la expirarea timpului 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0519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/>
              <a:t>Agentul prezinta mai multe </a:t>
            </a:r>
            <a:r>
              <a:rPr lang="ro-RO" dirty="0" err="1"/>
              <a:t>proprietati</a:t>
            </a:r>
            <a:r>
              <a:rPr lang="ro-RO" dirty="0"/>
              <a:t> care sunt necesare pentru procesul de </a:t>
            </a:r>
            <a:r>
              <a:rPr lang="ro-RO" dirty="0" err="1"/>
              <a:t>invatare</a:t>
            </a:r>
            <a:r>
              <a:rPr lang="ro-RO" dirty="0"/>
              <a:t>. Din cele prezente toate sunt de intrare, mai </a:t>
            </a:r>
            <a:r>
              <a:rPr lang="ro-RO" dirty="0" err="1"/>
              <a:t>putin</a:t>
            </a:r>
            <a:r>
              <a:rPr lang="ro-RO" dirty="0"/>
              <a:t> state-</a:t>
            </a:r>
            <a:r>
              <a:rPr lang="ro-RO" dirty="0" err="1"/>
              <a:t>ul</a:t>
            </a:r>
            <a:r>
              <a:rPr lang="ro-RO" dirty="0"/>
              <a:t> este de output si prezinta </a:t>
            </a:r>
            <a:r>
              <a:rPr lang="ro-RO" dirty="0" err="1"/>
              <a:t>combinatiile</a:t>
            </a:r>
            <a:r>
              <a:rPr lang="ro-RO" dirty="0"/>
              <a:t> pe care kartul poate sa le ia mers </a:t>
            </a:r>
            <a:r>
              <a:rPr lang="ro-RO" dirty="0" err="1"/>
              <a:t>inainte</a:t>
            </a:r>
            <a:r>
              <a:rPr lang="ro-RO" dirty="0"/>
              <a:t>, </a:t>
            </a:r>
            <a:r>
              <a:rPr lang="ro-RO" dirty="0" err="1"/>
              <a:t>inapoi</a:t>
            </a:r>
            <a:r>
              <a:rPr lang="ro-RO" dirty="0"/>
              <a:t>, la </a:t>
            </a:r>
            <a:r>
              <a:rPr lang="ro-RO" dirty="0" err="1"/>
              <a:t>stanga</a:t>
            </a:r>
            <a:r>
              <a:rPr lang="ro-RO" dirty="0"/>
              <a:t> si la dreapta si </a:t>
            </a:r>
            <a:r>
              <a:rPr lang="ro-RO" dirty="0" err="1"/>
              <a:t>combinatii</a:t>
            </a:r>
            <a:r>
              <a:rPr lang="ro-RO" dirty="0"/>
              <a:t> intre ele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8328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/>
              <a:t>Din punct de vedere al fluxului, </a:t>
            </a:r>
            <a:r>
              <a:rPr lang="ro-RO" dirty="0" err="1"/>
              <a:t>dupa</a:t>
            </a:r>
            <a:r>
              <a:rPr lang="ro-RO" dirty="0"/>
              <a:t> ce </a:t>
            </a:r>
            <a:r>
              <a:rPr lang="ro-RO" dirty="0" err="1"/>
              <a:t>incepe</a:t>
            </a:r>
            <a:r>
              <a:rPr lang="ro-RO" dirty="0"/>
              <a:t> jocul, la fiecare cadru modelul de </a:t>
            </a:r>
            <a:r>
              <a:rPr lang="ro-RO" dirty="0" err="1"/>
              <a:t>invatare</a:t>
            </a:r>
            <a:r>
              <a:rPr lang="ro-RO" dirty="0"/>
              <a:t> automata ia decizia </a:t>
            </a:r>
            <a:r>
              <a:rPr lang="ro-RO" dirty="0" err="1"/>
              <a:t>bazanduse</a:t>
            </a:r>
            <a:r>
              <a:rPr lang="ro-RO" dirty="0"/>
              <a:t> pe modelul calculat, si este </a:t>
            </a:r>
            <a:r>
              <a:rPr lang="ro-RO" dirty="0" err="1"/>
              <a:t>transisa</a:t>
            </a:r>
            <a:r>
              <a:rPr lang="ro-RO" dirty="0"/>
              <a:t> modelului. Acest scenariu se repeta pana </a:t>
            </a:r>
            <a:r>
              <a:rPr lang="ro-RO" dirty="0" err="1"/>
              <a:t>cand</a:t>
            </a:r>
            <a:r>
              <a:rPr lang="ro-RO" dirty="0"/>
              <a:t> jocul se termina. Pentru acest scenariu, algoritmul are nevoie de date colectate anterior 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564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/>
              <a:t>S-au realizat  5 tururi pentru fiecare scenariu. Timpii in care agentul a </a:t>
            </a:r>
            <a:r>
              <a:rPr lang="ro-RO" dirty="0" err="1"/>
              <a:t>reusit</a:t>
            </a:r>
            <a:r>
              <a:rPr lang="ro-RO" dirty="0"/>
              <a:t> sa </a:t>
            </a:r>
            <a:r>
              <a:rPr lang="ro-RO" dirty="0" err="1"/>
              <a:t>treaca</a:t>
            </a:r>
            <a:r>
              <a:rPr lang="ro-RO" dirty="0"/>
              <a:t> prin cele 3 </a:t>
            </a:r>
            <a:r>
              <a:rPr lang="ro-RO" dirty="0" err="1"/>
              <a:t>checkpointuri</a:t>
            </a:r>
            <a:r>
              <a:rPr lang="ro-RO" dirty="0"/>
              <a:t> a fost similar.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7389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/>
              <a:t>Pentru </a:t>
            </a:r>
            <a:r>
              <a:rPr lang="ro-RO" dirty="0" err="1"/>
              <a:t>invatarea</a:t>
            </a:r>
            <a:r>
              <a:rPr lang="ro-RO" dirty="0"/>
              <a:t> folosind tehnici de </a:t>
            </a:r>
            <a:r>
              <a:rPr lang="ro-RO" dirty="0" err="1"/>
              <a:t>reinforcement</a:t>
            </a:r>
            <a:r>
              <a:rPr lang="ro-RO" dirty="0"/>
              <a:t> </a:t>
            </a:r>
            <a:r>
              <a:rPr lang="ro-RO" dirty="0" err="1"/>
              <a:t>learning</a:t>
            </a:r>
            <a:r>
              <a:rPr lang="ro-RO" dirty="0"/>
              <a:t>, pe </a:t>
            </a:r>
            <a:r>
              <a:rPr lang="ro-RO" dirty="0" err="1"/>
              <a:t>langa</a:t>
            </a:r>
            <a:r>
              <a:rPr lang="ro-RO" dirty="0"/>
              <a:t> componentele prezente la </a:t>
            </a:r>
            <a:r>
              <a:rPr lang="ro-RO" dirty="0" err="1"/>
              <a:t>invatarea</a:t>
            </a:r>
            <a:r>
              <a:rPr lang="ro-RO" dirty="0"/>
              <a:t> automata supravegheata, apare si componente de </a:t>
            </a:r>
            <a:r>
              <a:rPr lang="ro-RO" dirty="0" err="1"/>
              <a:t>openAi</a:t>
            </a:r>
            <a:r>
              <a:rPr lang="ro-RO" dirty="0"/>
              <a:t> </a:t>
            </a:r>
            <a:r>
              <a:rPr lang="ro-RO" dirty="0" err="1"/>
              <a:t>Gym</a:t>
            </a:r>
            <a:r>
              <a:rPr lang="ro-RO" dirty="0"/>
              <a:t>, prin </a:t>
            </a:r>
            <a:r>
              <a:rPr lang="ro-RO" dirty="0" err="1"/>
              <a:t>interemediul</a:t>
            </a:r>
            <a:r>
              <a:rPr lang="ro-RO" dirty="0"/>
              <a:t> </a:t>
            </a:r>
            <a:r>
              <a:rPr lang="ro-RO" dirty="0" err="1"/>
              <a:t>careia</a:t>
            </a:r>
            <a:r>
              <a:rPr lang="ro-RO" dirty="0"/>
              <a:t> agentul ia o decizia si este penalizat/recompensat in </a:t>
            </a:r>
            <a:r>
              <a:rPr lang="ro-RO" dirty="0" err="1"/>
              <a:t>functie</a:t>
            </a:r>
            <a:r>
              <a:rPr lang="ro-RO" dirty="0"/>
              <a:t> de o </a:t>
            </a:r>
            <a:r>
              <a:rPr lang="ro-RO" dirty="0" err="1"/>
              <a:t>functie</a:t>
            </a:r>
            <a:r>
              <a:rPr lang="ro-RO" dirty="0"/>
              <a:t> de </a:t>
            </a:r>
            <a:r>
              <a:rPr lang="ro-RO" dirty="0" err="1"/>
              <a:t>castig</a:t>
            </a:r>
            <a:r>
              <a:rPr lang="ro-RO" dirty="0"/>
              <a:t>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3883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/>
              <a:t>Aici se poate observa </a:t>
            </a:r>
            <a:r>
              <a:rPr lang="ro-RO" dirty="0" err="1"/>
              <a:t>functia</a:t>
            </a:r>
            <a:r>
              <a:rPr lang="ro-RO" dirty="0"/>
              <a:t> de </a:t>
            </a:r>
            <a:r>
              <a:rPr lang="ro-RO" dirty="0" err="1"/>
              <a:t>castig</a:t>
            </a:r>
            <a:r>
              <a:rPr lang="ro-RO" dirty="0"/>
              <a:t>/penalizare. S-a dorit o penalizare mai accentuata in momentul in care agentul se aproprie mult de obstacole, in cazul de fata de </a:t>
            </a:r>
            <a:r>
              <a:rPr lang="ro-RO" dirty="0" err="1"/>
              <a:t>parapeti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459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4DD2-63E3-424A-8AD1-26BDF85AA5EC}" type="datetime1">
              <a:rPr lang="en-GB" smtClean="0"/>
              <a:t>17/06/2022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738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1BCEF-BA09-4485-AA3B-95B25460BC81}" type="datetime1">
              <a:rPr lang="en-GB" smtClean="0"/>
              <a:t>17/06/2022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9892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99E3-4156-47A8-B158-6AE2FBB28761}" type="datetime1">
              <a:rPr lang="en-GB" smtClean="0"/>
              <a:t>17/06/2022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97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0E2F-1D7F-41DA-98F5-665C30B81815}" type="datetime1">
              <a:rPr lang="en-GB" smtClean="0"/>
              <a:t>17/06/2022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18559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4EAF-5A6C-4F35-A1AB-84A064E595B1}" type="datetime1">
              <a:rPr lang="en-GB" smtClean="0"/>
              <a:t>17/06/2022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742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17DC4-58BF-4DB4-B417-605AC7C2763B}" type="datetime1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3230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A439E-9106-402D-8C44-B18E9B4F149E}" type="datetime1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504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6068B-59A6-4597-8582-39712A9A0079}" type="datetime1">
              <a:rPr lang="en-GB" smtClean="0"/>
              <a:t>17/06/2022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3737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690B4-A91A-465B-805E-09ABA8F475E2}" type="datetime1">
              <a:rPr lang="en-GB" smtClean="0"/>
              <a:t>17/06/2022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6362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13C27-FCE2-4EA0-AF91-8F729D721E4D}" type="datetime1">
              <a:rPr lang="en-GB" smtClean="0"/>
              <a:t>17/06/2022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127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CD996-0612-4751-A9A3-DA95EEE4D39E}" type="datetime1">
              <a:rPr lang="en-GB" smtClean="0"/>
              <a:t>17/06/2022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2322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681DC-F9B5-44A8-9ED0-E07208B4BF03}" type="datetime1">
              <a:rPr lang="en-GB" smtClean="0"/>
              <a:t>17/06/2022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257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84E71-20D5-4E8D-A06A-E028B98E8136}" type="datetime1">
              <a:rPr lang="en-GB" smtClean="0"/>
              <a:t>17/06/2022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512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CAE1E-FA23-4915-9C97-3EB7B6A4BD03}" type="datetime1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326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604D-68E5-48CC-8873-7EF5DB700697}" type="datetime1">
              <a:rPr lang="en-GB" smtClean="0"/>
              <a:t>17/06/2022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6305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81825-7925-48B4-AC95-1CECA7C0FE3C}" type="datetime1">
              <a:rPr lang="en-GB" smtClean="0"/>
              <a:t>17/06/2022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94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5D222-D354-42D2-962C-7C996A1651A0}" type="datetime1">
              <a:rPr lang="en-GB" smtClean="0"/>
              <a:t>17/06/2022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&lt;#&gt;/13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573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CA74719-D3DB-445D-8102-9CD3AB32A64B}" type="datetime1">
              <a:rPr lang="en-GB" smtClean="0"/>
              <a:t>17/06/2022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en-GB"/>
              <a:t>&lt;#&gt;/13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8489351-6477-41D9-8E91-61DCCDB3FD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86873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flaticon.com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976BAAA-75A1-48AA-B7DE-B6B80709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2A2DE303-5E85-F3BD-6F72-704227A7DA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17428" y="1257301"/>
            <a:ext cx="2450127" cy="4343399"/>
          </a:xfrm>
          <a:effectLst/>
        </p:spPr>
        <p:txBody>
          <a:bodyPr anchor="ctr">
            <a:normAutofit/>
          </a:bodyPr>
          <a:lstStyle/>
          <a:p>
            <a:pPr algn="l"/>
            <a:r>
              <a:rPr lang="ro-RO" dirty="0"/>
              <a:t>Uicoabă Alexandru</a:t>
            </a:r>
            <a:endParaRPr lang="en-GB" dirty="0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5A5F259-CDF7-4A15-A66C-A9939D23E3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2"/>
            <a:ext cx="8386486" cy="6858002"/>
          </a:xfrm>
          <a:custGeom>
            <a:avLst/>
            <a:gdLst>
              <a:gd name="connsiteX0" fmla="*/ 0 w 6088489"/>
              <a:gd name="connsiteY0" fmla="*/ 0 h 6858002"/>
              <a:gd name="connsiteX1" fmla="*/ 3563332 w 6088489"/>
              <a:gd name="connsiteY1" fmla="*/ 0 h 6858002"/>
              <a:gd name="connsiteX2" fmla="*/ 3563332 w 6088489"/>
              <a:gd name="connsiteY2" fmla="*/ 3 h 6858002"/>
              <a:gd name="connsiteX3" fmla="*/ 5842099 w 6088489"/>
              <a:gd name="connsiteY3" fmla="*/ 3 h 6858002"/>
              <a:gd name="connsiteX4" fmla="*/ 5842099 w 6088489"/>
              <a:gd name="connsiteY4" fmla="*/ 4 h 6858002"/>
              <a:gd name="connsiteX5" fmla="*/ 5835346 w 6088489"/>
              <a:gd name="connsiteY5" fmla="*/ 4 h 6858002"/>
              <a:gd name="connsiteX6" fmla="*/ 5841229 w 6088489"/>
              <a:gd name="connsiteY6" fmla="*/ 40466 h 6858002"/>
              <a:gd name="connsiteX7" fmla="*/ 5858543 w 6088489"/>
              <a:gd name="connsiteY7" fmla="*/ 159110 h 6858002"/>
              <a:gd name="connsiteX8" fmla="*/ 5870645 w 6088489"/>
              <a:gd name="connsiteY8" fmla="*/ 245521 h 6858002"/>
              <a:gd name="connsiteX9" fmla="*/ 5883420 w 6088489"/>
              <a:gd name="connsiteY9" fmla="*/ 348391 h 6858002"/>
              <a:gd name="connsiteX10" fmla="*/ 5898716 w 6088489"/>
              <a:gd name="connsiteY10" fmla="*/ 470463 h 6858002"/>
              <a:gd name="connsiteX11" fmla="*/ 5914853 w 6088489"/>
              <a:gd name="connsiteY11" fmla="*/ 605566 h 6858002"/>
              <a:gd name="connsiteX12" fmla="*/ 5931830 w 6088489"/>
              <a:gd name="connsiteY12" fmla="*/ 757813 h 6858002"/>
              <a:gd name="connsiteX13" fmla="*/ 5949815 w 6088489"/>
              <a:gd name="connsiteY13" fmla="*/ 923777 h 6858002"/>
              <a:gd name="connsiteX14" fmla="*/ 5967801 w 6088489"/>
              <a:gd name="connsiteY14" fmla="*/ 1104142 h 6858002"/>
              <a:gd name="connsiteX15" fmla="*/ 5986122 w 6088489"/>
              <a:gd name="connsiteY15" fmla="*/ 1296166 h 6858002"/>
              <a:gd name="connsiteX16" fmla="*/ 6003099 w 6088489"/>
              <a:gd name="connsiteY16" fmla="*/ 1503278 h 6858002"/>
              <a:gd name="connsiteX17" fmla="*/ 6019404 w 6088489"/>
              <a:gd name="connsiteY17" fmla="*/ 1719991 h 6858002"/>
              <a:gd name="connsiteX18" fmla="*/ 6034196 w 6088489"/>
              <a:gd name="connsiteY18" fmla="*/ 1949048 h 6858002"/>
              <a:gd name="connsiteX19" fmla="*/ 6048315 w 6088489"/>
              <a:gd name="connsiteY19" fmla="*/ 2187706 h 6858002"/>
              <a:gd name="connsiteX20" fmla="*/ 6061595 w 6088489"/>
              <a:gd name="connsiteY20" fmla="*/ 2436652 h 6858002"/>
              <a:gd name="connsiteX21" fmla="*/ 6066301 w 6088489"/>
              <a:gd name="connsiteY21" fmla="*/ 2564211 h 6858002"/>
              <a:gd name="connsiteX22" fmla="*/ 6071512 w 6088489"/>
              <a:gd name="connsiteY22" fmla="*/ 2694512 h 6858002"/>
              <a:gd name="connsiteX23" fmla="*/ 6076386 w 6088489"/>
              <a:gd name="connsiteY23" fmla="*/ 2826871 h 6858002"/>
              <a:gd name="connsiteX24" fmla="*/ 6079580 w 6088489"/>
              <a:gd name="connsiteY24" fmla="*/ 2959917 h 6858002"/>
              <a:gd name="connsiteX25" fmla="*/ 6082438 w 6088489"/>
              <a:gd name="connsiteY25" fmla="*/ 3095705 h 6858002"/>
              <a:gd name="connsiteX26" fmla="*/ 6085463 w 6088489"/>
              <a:gd name="connsiteY26" fmla="*/ 3232865 h 6858002"/>
              <a:gd name="connsiteX27" fmla="*/ 6087480 w 6088489"/>
              <a:gd name="connsiteY27" fmla="*/ 3372768 h 6858002"/>
              <a:gd name="connsiteX28" fmla="*/ 6087480 w 6088489"/>
              <a:gd name="connsiteY28" fmla="*/ 3514043 h 6858002"/>
              <a:gd name="connsiteX29" fmla="*/ 6088489 w 6088489"/>
              <a:gd name="connsiteY29" fmla="*/ 3656689 h 6858002"/>
              <a:gd name="connsiteX30" fmla="*/ 6087480 w 6088489"/>
              <a:gd name="connsiteY30" fmla="*/ 3800707 h 6858002"/>
              <a:gd name="connsiteX31" fmla="*/ 6085463 w 6088489"/>
              <a:gd name="connsiteY31" fmla="*/ 3946783 h 6858002"/>
              <a:gd name="connsiteX32" fmla="*/ 6083614 w 6088489"/>
              <a:gd name="connsiteY32" fmla="*/ 4092858 h 6858002"/>
              <a:gd name="connsiteX33" fmla="*/ 6079580 w 6088489"/>
              <a:gd name="connsiteY33" fmla="*/ 4240991 h 6858002"/>
              <a:gd name="connsiteX34" fmla="*/ 6075378 w 6088489"/>
              <a:gd name="connsiteY34" fmla="*/ 4390495 h 6858002"/>
              <a:gd name="connsiteX35" fmla="*/ 6070503 w 6088489"/>
              <a:gd name="connsiteY35" fmla="*/ 4540000 h 6858002"/>
              <a:gd name="connsiteX36" fmla="*/ 6063612 w 6088489"/>
              <a:gd name="connsiteY36" fmla="*/ 4690876 h 6858002"/>
              <a:gd name="connsiteX37" fmla="*/ 6055375 w 6088489"/>
              <a:gd name="connsiteY37" fmla="*/ 4843123 h 6858002"/>
              <a:gd name="connsiteX38" fmla="*/ 6047475 w 6088489"/>
              <a:gd name="connsiteY38" fmla="*/ 4996057 h 6858002"/>
              <a:gd name="connsiteX39" fmla="*/ 6037390 w 6088489"/>
              <a:gd name="connsiteY39" fmla="*/ 5148990 h 6858002"/>
              <a:gd name="connsiteX40" fmla="*/ 6025287 w 6088489"/>
              <a:gd name="connsiteY40" fmla="*/ 5303981 h 6858002"/>
              <a:gd name="connsiteX41" fmla="*/ 6013185 w 6088489"/>
              <a:gd name="connsiteY41" fmla="*/ 5456914 h 6858002"/>
              <a:gd name="connsiteX42" fmla="*/ 5999233 w 6088489"/>
              <a:gd name="connsiteY42" fmla="*/ 5612591 h 6858002"/>
              <a:gd name="connsiteX43" fmla="*/ 5983937 w 6088489"/>
              <a:gd name="connsiteY43" fmla="*/ 5768953 h 6858002"/>
              <a:gd name="connsiteX44" fmla="*/ 5967801 w 6088489"/>
              <a:gd name="connsiteY44" fmla="*/ 5923258 h 6858002"/>
              <a:gd name="connsiteX45" fmla="*/ 5948975 w 6088489"/>
              <a:gd name="connsiteY45" fmla="*/ 6079621 h 6858002"/>
              <a:gd name="connsiteX46" fmla="*/ 5928804 w 6088489"/>
              <a:gd name="connsiteY46" fmla="*/ 6235297 h 6858002"/>
              <a:gd name="connsiteX47" fmla="*/ 5908801 w 6088489"/>
              <a:gd name="connsiteY47" fmla="*/ 6391660 h 6858002"/>
              <a:gd name="connsiteX48" fmla="*/ 5885437 w 6088489"/>
              <a:gd name="connsiteY48" fmla="*/ 6547336 h 6858002"/>
              <a:gd name="connsiteX49" fmla="*/ 5861568 w 6088489"/>
              <a:gd name="connsiteY49" fmla="*/ 6702327 h 6858002"/>
              <a:gd name="connsiteX50" fmla="*/ 5836524 w 6088489"/>
              <a:gd name="connsiteY50" fmla="*/ 6858002 h 6858002"/>
              <a:gd name="connsiteX51" fmla="*/ 3563332 w 6088489"/>
              <a:gd name="connsiteY51" fmla="*/ 6858002 h 6858002"/>
              <a:gd name="connsiteX52" fmla="*/ 1223490 w 6088489"/>
              <a:gd name="connsiteY52" fmla="*/ 6858002 h 6858002"/>
              <a:gd name="connsiteX53" fmla="*/ 0 w 6088489"/>
              <a:gd name="connsiteY5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88489" h="6858002">
                <a:moveTo>
                  <a:pt x="0" y="0"/>
                </a:moveTo>
                <a:lnTo>
                  <a:pt x="3563332" y="0"/>
                </a:lnTo>
                <a:lnTo>
                  <a:pt x="3563332" y="3"/>
                </a:lnTo>
                <a:lnTo>
                  <a:pt x="5842099" y="3"/>
                </a:lnTo>
                <a:lnTo>
                  <a:pt x="5842099" y="4"/>
                </a:lnTo>
                <a:lnTo>
                  <a:pt x="5835346" y="4"/>
                </a:lnTo>
                <a:lnTo>
                  <a:pt x="5841229" y="40466"/>
                </a:lnTo>
                <a:lnTo>
                  <a:pt x="5858543" y="159110"/>
                </a:lnTo>
                <a:lnTo>
                  <a:pt x="5870645" y="245521"/>
                </a:lnTo>
                <a:lnTo>
                  <a:pt x="5883420" y="348391"/>
                </a:lnTo>
                <a:lnTo>
                  <a:pt x="5898716" y="470463"/>
                </a:lnTo>
                <a:lnTo>
                  <a:pt x="5914853" y="605566"/>
                </a:lnTo>
                <a:lnTo>
                  <a:pt x="5931830" y="757813"/>
                </a:lnTo>
                <a:lnTo>
                  <a:pt x="5949815" y="923777"/>
                </a:lnTo>
                <a:lnTo>
                  <a:pt x="5967801" y="1104142"/>
                </a:lnTo>
                <a:lnTo>
                  <a:pt x="5986122" y="1296166"/>
                </a:lnTo>
                <a:lnTo>
                  <a:pt x="6003099" y="1503278"/>
                </a:lnTo>
                <a:lnTo>
                  <a:pt x="6019404" y="1719991"/>
                </a:lnTo>
                <a:lnTo>
                  <a:pt x="6034196" y="1949048"/>
                </a:lnTo>
                <a:lnTo>
                  <a:pt x="6048315" y="2187706"/>
                </a:lnTo>
                <a:lnTo>
                  <a:pt x="6061595" y="2436652"/>
                </a:lnTo>
                <a:lnTo>
                  <a:pt x="6066301" y="2564211"/>
                </a:lnTo>
                <a:lnTo>
                  <a:pt x="6071512" y="2694512"/>
                </a:lnTo>
                <a:lnTo>
                  <a:pt x="6076386" y="2826871"/>
                </a:lnTo>
                <a:lnTo>
                  <a:pt x="6079580" y="2959917"/>
                </a:lnTo>
                <a:lnTo>
                  <a:pt x="6082438" y="3095705"/>
                </a:lnTo>
                <a:lnTo>
                  <a:pt x="6085463" y="3232865"/>
                </a:lnTo>
                <a:lnTo>
                  <a:pt x="6087480" y="3372768"/>
                </a:lnTo>
                <a:lnTo>
                  <a:pt x="6087480" y="3514043"/>
                </a:lnTo>
                <a:lnTo>
                  <a:pt x="6088489" y="3656689"/>
                </a:lnTo>
                <a:lnTo>
                  <a:pt x="6087480" y="3800707"/>
                </a:lnTo>
                <a:lnTo>
                  <a:pt x="6085463" y="3946783"/>
                </a:lnTo>
                <a:lnTo>
                  <a:pt x="6083614" y="4092858"/>
                </a:lnTo>
                <a:lnTo>
                  <a:pt x="6079580" y="4240991"/>
                </a:lnTo>
                <a:lnTo>
                  <a:pt x="6075378" y="4390495"/>
                </a:lnTo>
                <a:lnTo>
                  <a:pt x="6070503" y="4540000"/>
                </a:lnTo>
                <a:lnTo>
                  <a:pt x="6063612" y="4690876"/>
                </a:lnTo>
                <a:lnTo>
                  <a:pt x="6055375" y="4843123"/>
                </a:lnTo>
                <a:lnTo>
                  <a:pt x="6047475" y="4996057"/>
                </a:lnTo>
                <a:lnTo>
                  <a:pt x="6037390" y="5148990"/>
                </a:lnTo>
                <a:lnTo>
                  <a:pt x="6025287" y="5303981"/>
                </a:lnTo>
                <a:lnTo>
                  <a:pt x="6013185" y="5456914"/>
                </a:lnTo>
                <a:lnTo>
                  <a:pt x="5999233" y="5612591"/>
                </a:lnTo>
                <a:lnTo>
                  <a:pt x="5983937" y="5768953"/>
                </a:lnTo>
                <a:lnTo>
                  <a:pt x="5967801" y="5923258"/>
                </a:lnTo>
                <a:lnTo>
                  <a:pt x="5948975" y="6079621"/>
                </a:lnTo>
                <a:lnTo>
                  <a:pt x="5928804" y="6235297"/>
                </a:lnTo>
                <a:lnTo>
                  <a:pt x="5908801" y="6391660"/>
                </a:lnTo>
                <a:lnTo>
                  <a:pt x="5885437" y="6547336"/>
                </a:lnTo>
                <a:lnTo>
                  <a:pt x="5861568" y="6702327"/>
                </a:lnTo>
                <a:lnTo>
                  <a:pt x="5836524" y="6858002"/>
                </a:lnTo>
                <a:lnTo>
                  <a:pt x="3563332" y="6858002"/>
                </a:lnTo>
                <a:lnTo>
                  <a:pt x="1223490" y="6858002"/>
                </a:lnTo>
                <a:lnTo>
                  <a:pt x="0" y="6858002"/>
                </a:lnTo>
                <a:close/>
              </a:path>
            </a:pathLst>
          </a:cu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373D30FD-6E4C-CEAA-45C8-96D498BB8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95" y="1257301"/>
            <a:ext cx="6672865" cy="4343399"/>
          </a:xfrm>
        </p:spPr>
        <p:txBody>
          <a:bodyPr anchor="ctr">
            <a:normAutofit/>
          </a:bodyPr>
          <a:lstStyle/>
          <a:p>
            <a:r>
              <a:rPr lang="ro-RO" dirty="0"/>
              <a:t>Automatizarea deciziilor agenților într-un mediu virtual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0064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B96E5D8-7B71-3455-20B9-023806DFF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13295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 dirty="0"/>
              <a:t>S2. Rezultate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73CB3DF-9B72-E5DD-11F1-DA699D62E6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127623"/>
            <a:ext cx="5978072" cy="35672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Clr>
                <a:srgbClr val="FD5543"/>
              </a:buClr>
            </a:pPr>
            <a:r>
              <a:rPr lang="ro-RO" dirty="0"/>
              <a:t>După un număr ridicat de episoade agentul a reușit să facă task-</a:t>
            </a:r>
            <a:r>
              <a:rPr lang="ro-RO" dirty="0" err="1"/>
              <a:t>ul</a:t>
            </a:r>
            <a:endParaRPr lang="ro-RO" dirty="0"/>
          </a:p>
          <a:p>
            <a:pPr>
              <a:buClr>
                <a:srgbClr val="FD5543"/>
              </a:buClr>
            </a:pPr>
            <a:r>
              <a:rPr lang="ro-RO" dirty="0"/>
              <a:t>Limitări</a:t>
            </a:r>
          </a:p>
          <a:p>
            <a:pPr lvl="1">
              <a:buClr>
                <a:srgbClr val="FD5543"/>
              </a:buClr>
            </a:pPr>
            <a:r>
              <a:rPr lang="ro-RO" dirty="0"/>
              <a:t>numărul</a:t>
            </a:r>
            <a:r>
              <a:rPr lang="en-US" dirty="0"/>
              <a:t> mare de </a:t>
            </a:r>
            <a:r>
              <a:rPr lang="ro-RO" dirty="0"/>
              <a:t>episoade</a:t>
            </a:r>
            <a:r>
              <a:rPr lang="en-US" dirty="0"/>
              <a:t> </a:t>
            </a:r>
            <a:r>
              <a:rPr lang="ro-RO" dirty="0"/>
              <a:t>necesare</a:t>
            </a:r>
          </a:p>
          <a:p>
            <a:pPr marL="36900" indent="0">
              <a:buClr>
                <a:srgbClr val="FD5543"/>
              </a:buClr>
              <a:buNone/>
            </a:pP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AEE9CAC-347C-43C2-AE87-6BC5566E6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10" name="Imagine 9" descr="O imagine care conține text, semn, trecere de pietoni&#10;&#10;Descriere generată automat">
            <a:extLst>
              <a:ext uri="{FF2B5EF4-FFF2-40B4-BE49-F238E27FC236}">
                <a16:creationId xmlns:a16="http://schemas.microsoft.com/office/drawing/2014/main" id="{7B3E134D-A32F-22CE-B341-84B57FEDFD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945" y="1197355"/>
            <a:ext cx="3995592" cy="3995592"/>
          </a:xfrm>
          <a:prstGeom prst="rect">
            <a:avLst/>
          </a:prstGeom>
        </p:spPr>
      </p:pic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AA16BBBC-B2AA-A749-2488-474D5B65E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5785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6C2C86-63BF-47D5-AA3F-905111A238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E907EDE7-7B73-7A23-5B50-25C9F91F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013" y="1115568"/>
            <a:ext cx="3487616" cy="462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ro-RO" sz="3600" dirty="0"/>
              <a:t>Concluzii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5A0768-3044-4AA9-A889-D2CAA68C51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605" y="2057400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stituent conținut 2">
            <a:extLst>
              <a:ext uri="{FF2B5EF4-FFF2-40B4-BE49-F238E27FC236}">
                <a16:creationId xmlns:a16="http://schemas.microsoft.com/office/drawing/2014/main" id="{1D15FD28-B5BD-16CC-DB25-38CD5E3F60AB}"/>
              </a:ext>
            </a:extLst>
          </p:cNvPr>
          <p:cNvSpPr txBox="1">
            <a:spLocks/>
          </p:cNvSpPr>
          <p:nvPr/>
        </p:nvSpPr>
        <p:spPr>
          <a:xfrm>
            <a:off x="5105397" y="1115568"/>
            <a:ext cx="6753807" cy="53785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Utilizator uman ~ algoritmi de învățare automată supravegheați</a:t>
            </a:r>
          </a:p>
          <a:p>
            <a:r>
              <a:rPr lang="ro-RO" dirty="0"/>
              <a:t>Învățare automată supravegheată</a:t>
            </a:r>
          </a:p>
          <a:p>
            <a:pPr lvl="1"/>
            <a:r>
              <a:rPr lang="ro-RO" dirty="0">
                <a:effectLst/>
              </a:rPr>
              <a:t>Circuit cunoscut</a:t>
            </a:r>
          </a:p>
          <a:p>
            <a:pPr lvl="1"/>
            <a:r>
              <a:rPr lang="ro-RO" dirty="0"/>
              <a:t>Colectare anterioară a datelor</a:t>
            </a:r>
          </a:p>
          <a:p>
            <a:pPr lvl="1"/>
            <a:r>
              <a:rPr lang="ro-RO" dirty="0"/>
              <a:t>Durează puțin antrenarea</a:t>
            </a:r>
          </a:p>
          <a:p>
            <a:r>
              <a:rPr lang="ro-RO" dirty="0" err="1"/>
              <a:t>Reinforcement</a:t>
            </a:r>
            <a:r>
              <a:rPr lang="ro-RO" dirty="0"/>
              <a:t> </a:t>
            </a:r>
            <a:r>
              <a:rPr lang="ro-RO" dirty="0" err="1"/>
              <a:t>Learning</a:t>
            </a:r>
            <a:endParaRPr lang="ro-RO" dirty="0"/>
          </a:p>
          <a:p>
            <a:pPr lvl="1"/>
            <a:r>
              <a:rPr lang="ro-RO" dirty="0"/>
              <a:t>Circuit generat în mod aleatoriu</a:t>
            </a:r>
          </a:p>
          <a:p>
            <a:pPr lvl="1"/>
            <a:r>
              <a:rPr lang="ro-RO" dirty="0"/>
              <a:t>Număr mare de episoade</a:t>
            </a:r>
          </a:p>
          <a:p>
            <a:pPr lvl="1"/>
            <a:r>
              <a:rPr lang="ro-RO" dirty="0"/>
              <a:t>Durează mult antrenarea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290BE749-A3D4-5AAE-853A-9916148F6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3593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40906DE-B7B3-D60E-85BA-5FBE6D2AB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1329596"/>
          </a:xfrm>
        </p:spPr>
        <p:txBody>
          <a:bodyPr>
            <a:normAutofit/>
          </a:bodyPr>
          <a:lstStyle/>
          <a:p>
            <a:r>
              <a:rPr lang="ro-RO" dirty="0"/>
              <a:t>Dezvoltări viitoare</a:t>
            </a:r>
            <a:endParaRPr lang="en-GB" dirty="0"/>
          </a:p>
        </p:txBody>
      </p:sp>
      <p:sp>
        <p:nvSpPr>
          <p:cNvPr id="5" name="Substituent conținut 4">
            <a:extLst>
              <a:ext uri="{FF2B5EF4-FFF2-40B4-BE49-F238E27FC236}">
                <a16:creationId xmlns:a16="http://schemas.microsoft.com/office/drawing/2014/main" id="{15C2D98B-6CB9-88CA-1EFA-5518ABA06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27623"/>
            <a:ext cx="5978072" cy="3567225"/>
          </a:xfrm>
        </p:spPr>
        <p:txBody>
          <a:bodyPr anchor="ctr">
            <a:normAutofit/>
          </a:bodyPr>
          <a:lstStyle/>
          <a:p>
            <a:pPr>
              <a:buClr>
                <a:srgbClr val="3D97FE"/>
              </a:buClr>
            </a:pPr>
            <a:r>
              <a:rPr lang="ro-RO"/>
              <a:t>Circuit generat în mod aleatoriu</a:t>
            </a:r>
          </a:p>
          <a:p>
            <a:pPr>
              <a:buClr>
                <a:srgbClr val="3D97FE"/>
              </a:buClr>
            </a:pPr>
            <a:r>
              <a:rPr lang="ro-RO"/>
              <a:t>Mai mulți agenți simultan</a:t>
            </a:r>
          </a:p>
          <a:p>
            <a:pPr>
              <a:buClr>
                <a:srgbClr val="3D97FE"/>
              </a:buClr>
            </a:pPr>
            <a:r>
              <a:rPr lang="ro-RO"/>
              <a:t>Mai multe tururi de circuit</a:t>
            </a:r>
          </a:p>
          <a:p>
            <a:pPr>
              <a:buClr>
                <a:srgbClr val="3D97FE"/>
              </a:buClr>
            </a:pPr>
            <a:r>
              <a:rPr lang="ro-RO"/>
              <a:t>Circuit mai complex</a:t>
            </a:r>
          </a:p>
          <a:p>
            <a:pPr>
              <a:buClr>
                <a:srgbClr val="3D97FE"/>
              </a:buClr>
            </a:pPr>
            <a:r>
              <a:rPr lang="ro-RO"/>
              <a:t>Mai multe episoade pentru RF</a:t>
            </a:r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EE9CAC-347C-43C2-AE87-6BC5566E6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7" name="Imagine 6">
            <a:extLst>
              <a:ext uri="{FF2B5EF4-FFF2-40B4-BE49-F238E27FC236}">
                <a16:creationId xmlns:a16="http://schemas.microsoft.com/office/drawing/2014/main" id="{A8821A02-6D3A-04AA-A570-0DF5629502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945" y="1197355"/>
            <a:ext cx="3995592" cy="3995592"/>
          </a:xfrm>
          <a:prstGeom prst="rect">
            <a:avLst/>
          </a:prstGeom>
        </p:spPr>
      </p:pic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9C732416-14D6-7167-8C67-15422F389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080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u 5">
            <a:extLst>
              <a:ext uri="{FF2B5EF4-FFF2-40B4-BE49-F238E27FC236}">
                <a16:creationId xmlns:a16="http://schemas.microsoft.com/office/drawing/2014/main" id="{BB1B2F54-D626-5CA7-81AD-5C1E57EA8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441" y="1233378"/>
            <a:ext cx="5441285" cy="23649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Mulțumesc pentru atenție! </a:t>
            </a:r>
          </a:p>
        </p:txBody>
      </p:sp>
      <p:sp>
        <p:nvSpPr>
          <p:cNvPr id="7" name="Substituent text 6">
            <a:extLst>
              <a:ext uri="{FF2B5EF4-FFF2-40B4-BE49-F238E27FC236}">
                <a16:creationId xmlns:a16="http://schemas.microsoft.com/office/drawing/2014/main" id="{990CB18D-00EC-56A8-D0B0-1F9604BA4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9441" y="3598339"/>
            <a:ext cx="5441286" cy="167533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solidFill>
                <a:srgbClr val="FEB600"/>
              </a:solidFill>
            </a:endParaRPr>
          </a:p>
          <a:p>
            <a:r>
              <a:rPr lang="en-US">
                <a:solidFill>
                  <a:srgbClr val="FEB600"/>
                </a:solidFill>
              </a:rPr>
              <a:t>Întrebări?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6AAFF90-89E1-46D5-B8B5-3BFDBB92D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9" name="Imagine 8">
            <a:extLst>
              <a:ext uri="{FF2B5EF4-FFF2-40B4-BE49-F238E27FC236}">
                <a16:creationId xmlns:a16="http://schemas.microsoft.com/office/drawing/2014/main" id="{6973D6FA-9DF6-2BE2-0CE5-10545DC5EF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39" y="1427660"/>
            <a:ext cx="3551912" cy="3551912"/>
          </a:xfrm>
          <a:prstGeom prst="rect">
            <a:avLst/>
          </a:prstGeom>
        </p:spPr>
      </p:pic>
      <p:sp>
        <p:nvSpPr>
          <p:cNvPr id="3" name="Substituent număr diapozitiv 2">
            <a:extLst>
              <a:ext uri="{FF2B5EF4-FFF2-40B4-BE49-F238E27FC236}">
                <a16:creationId xmlns:a16="http://schemas.microsoft.com/office/drawing/2014/main" id="{6CA880C2-7738-192C-ACE7-575664530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08489351-6477-41D9-8E91-61DCCDB3FD5F}" type="slidenum">
              <a:rPr lang="en-US" smtClean="0"/>
              <a:pPr defTabSz="914400"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8" name="CasetăText 7">
            <a:extLst>
              <a:ext uri="{FF2B5EF4-FFF2-40B4-BE49-F238E27FC236}">
                <a16:creationId xmlns:a16="http://schemas.microsoft.com/office/drawing/2014/main" id="{C127D0DF-6505-DCF8-6067-36A0B8F8758E}"/>
              </a:ext>
            </a:extLst>
          </p:cNvPr>
          <p:cNvSpPr txBox="1"/>
          <p:nvPr/>
        </p:nvSpPr>
        <p:spPr>
          <a:xfrm>
            <a:off x="324035" y="6065837"/>
            <a:ext cx="42834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sz="1400" dirty="0"/>
              <a:t>Pictograme preluate de pe </a:t>
            </a:r>
            <a:r>
              <a:rPr lang="ro-RO" sz="1400" dirty="0">
                <a:solidFill>
                  <a:srgbClr val="FFC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</a:t>
            </a:r>
            <a:r>
              <a:rPr lang="ro-RO" sz="1400" dirty="0">
                <a:solidFill>
                  <a:srgbClr val="E9805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ro-RO" sz="1400" dirty="0"/>
              <a:t>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031362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1252D4F-AD82-D0A5-1A5C-95565BB2F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1329596"/>
          </a:xfrm>
        </p:spPr>
        <p:txBody>
          <a:bodyPr>
            <a:normAutofit/>
          </a:bodyPr>
          <a:lstStyle/>
          <a:p>
            <a:r>
              <a:rPr lang="ro-RO" dirty="0"/>
              <a:t>Întrebările de cercetare</a:t>
            </a:r>
            <a:endParaRPr lang="en-GB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CEF6E97E-3481-4F8D-0625-4B94E3D36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27623"/>
            <a:ext cx="5978072" cy="3567225"/>
          </a:xfrm>
        </p:spPr>
        <p:txBody>
          <a:bodyPr anchor="ctr">
            <a:normAutofit/>
          </a:bodyPr>
          <a:lstStyle/>
          <a:p>
            <a:pPr>
              <a:buClr>
                <a:srgbClr val="FFA429"/>
              </a:buClr>
            </a:pPr>
            <a:r>
              <a:rPr lang="ro-RO" dirty="0"/>
              <a:t>Care sunt datele de care agentul are nevoie pentru a învăța?</a:t>
            </a:r>
            <a:endParaRPr lang="ro-RO"/>
          </a:p>
          <a:p>
            <a:pPr>
              <a:buClr>
                <a:srgbClr val="FFA429"/>
              </a:buClr>
            </a:pPr>
            <a:r>
              <a:rPr lang="ro-RO" dirty="0"/>
              <a:t>Care algoritmi de învățare automată sunt mai performanți pentru task-</a:t>
            </a:r>
            <a:r>
              <a:rPr lang="ro-RO" dirty="0" err="1"/>
              <a:t>ul</a:t>
            </a:r>
            <a:r>
              <a:rPr lang="ro-RO" dirty="0"/>
              <a:t> acesta?</a:t>
            </a:r>
            <a:endParaRPr lang="ro-RO"/>
          </a:p>
          <a:p>
            <a:pPr>
              <a:buClr>
                <a:srgbClr val="FFA429"/>
              </a:buClr>
            </a:pPr>
            <a:r>
              <a:rPr lang="ro-RO" dirty="0"/>
              <a:t>Poate un agent fi mai bun decât o persoană umană?</a:t>
            </a:r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EE9CAC-347C-43C2-AE87-6BC5566E6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6" name="Imagine 5">
            <a:extLst>
              <a:ext uri="{FF2B5EF4-FFF2-40B4-BE49-F238E27FC236}">
                <a16:creationId xmlns:a16="http://schemas.microsoft.com/office/drawing/2014/main" id="{28DD634C-8617-ED8D-4A90-AD388295A0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407" y="1621101"/>
            <a:ext cx="3615798" cy="3615798"/>
          </a:xfrm>
          <a:prstGeom prst="rect">
            <a:avLst/>
          </a:prstGeom>
        </p:spPr>
      </p:pic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0A56A4E3-FBCB-F8B4-BB92-839E3AB22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3520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1B11F3D-7D45-475F-48E9-9329BC5D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1329596"/>
          </a:xfrm>
        </p:spPr>
        <p:txBody>
          <a:bodyPr>
            <a:normAutofit/>
          </a:bodyPr>
          <a:lstStyle/>
          <a:p>
            <a:r>
              <a:rPr lang="ro-RO" dirty="0"/>
              <a:t>Obiective</a:t>
            </a:r>
            <a:endParaRPr lang="en-GB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FA1B2487-E027-C4E4-B5F9-36891211A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27623"/>
            <a:ext cx="5978072" cy="3567225"/>
          </a:xfrm>
        </p:spPr>
        <p:txBody>
          <a:bodyPr anchor="ctr">
            <a:normAutofit/>
          </a:bodyPr>
          <a:lstStyle/>
          <a:p>
            <a:pPr>
              <a:buClr>
                <a:srgbClr val="FCDF97"/>
              </a:buClr>
            </a:pPr>
            <a:r>
              <a:rPr lang="ro-RO" dirty="0"/>
              <a:t>Analiză teoretică</a:t>
            </a:r>
            <a:endParaRPr lang="ro-RO"/>
          </a:p>
          <a:p>
            <a:pPr lvl="1">
              <a:buClr>
                <a:srgbClr val="FCDF97"/>
              </a:buClr>
            </a:pPr>
            <a:r>
              <a:rPr lang="ro-RO" dirty="0"/>
              <a:t>Soluții conexe</a:t>
            </a:r>
            <a:endParaRPr lang="ro-RO"/>
          </a:p>
          <a:p>
            <a:pPr lvl="1">
              <a:buClr>
                <a:srgbClr val="FCDF97"/>
              </a:buClr>
            </a:pPr>
            <a:r>
              <a:rPr lang="ro-RO" dirty="0"/>
              <a:t>Platforme software necesare</a:t>
            </a:r>
            <a:endParaRPr lang="ro-RO"/>
          </a:p>
          <a:p>
            <a:pPr>
              <a:buClr>
                <a:srgbClr val="FCDF97"/>
              </a:buClr>
            </a:pPr>
            <a:r>
              <a:rPr lang="ro-RO" dirty="0"/>
              <a:t>Realizare experiment</a:t>
            </a:r>
            <a:endParaRPr lang="ro-RO"/>
          </a:p>
          <a:p>
            <a:pPr lvl="1">
              <a:buClr>
                <a:srgbClr val="FCDF97"/>
              </a:buClr>
            </a:pPr>
            <a:r>
              <a:rPr lang="ro-RO" dirty="0"/>
              <a:t>Adaptare mediu </a:t>
            </a:r>
            <a:r>
              <a:rPr lang="ro-RO" dirty="0" err="1"/>
              <a:t>Unity</a:t>
            </a:r>
            <a:endParaRPr lang="ro-RO"/>
          </a:p>
          <a:p>
            <a:pPr lvl="1">
              <a:buClr>
                <a:srgbClr val="FCDF97"/>
              </a:buClr>
            </a:pPr>
            <a:r>
              <a:rPr lang="ro-RO" dirty="0"/>
              <a:t>Realizare infrastructură</a:t>
            </a:r>
            <a:endParaRPr lang="ro-RO"/>
          </a:p>
          <a:p>
            <a:pPr lvl="1">
              <a:buClr>
                <a:srgbClr val="FCDF97"/>
              </a:buClr>
            </a:pPr>
            <a:r>
              <a:rPr lang="ro-RO" dirty="0"/>
              <a:t>Antrenare agent</a:t>
            </a:r>
            <a:endParaRPr lang="ro-RO"/>
          </a:p>
          <a:p>
            <a:pPr lvl="1">
              <a:buClr>
                <a:srgbClr val="FCDF97"/>
              </a:buClr>
            </a:pPr>
            <a:endParaRPr lang="en-GB"/>
          </a:p>
        </p:txBody>
      </p:sp>
      <p:pic>
        <p:nvPicPr>
          <p:cNvPr id="14" name="Picture 11">
            <a:extLst>
              <a:ext uri="{FF2B5EF4-FFF2-40B4-BE49-F238E27FC236}">
                <a16:creationId xmlns:a16="http://schemas.microsoft.com/office/drawing/2014/main" id="{7AEE9CAC-347C-43C2-AE87-6BC5566E6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7" name="Imagine 6">
            <a:extLst>
              <a:ext uri="{FF2B5EF4-FFF2-40B4-BE49-F238E27FC236}">
                <a16:creationId xmlns:a16="http://schemas.microsoft.com/office/drawing/2014/main" id="{D7520754-976D-035C-FD78-478FE90C9C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945" y="1197355"/>
            <a:ext cx="3995592" cy="3995592"/>
          </a:xfrm>
          <a:prstGeom prst="rect">
            <a:avLst/>
          </a:prstGeom>
        </p:spPr>
      </p:pic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A8263087-5523-3FBF-9305-7325310BF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9926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AD3388E-8039-051D-B2B3-AA7D0222D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Mediul </a:t>
            </a:r>
            <a:r>
              <a:rPr lang="ro-RO" dirty="0" err="1"/>
              <a:t>Unity</a:t>
            </a:r>
            <a:endParaRPr lang="en-GB" dirty="0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43795FE5-6F40-D220-CE1E-E6807AB471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o-RO" dirty="0"/>
              <a:t>Formă circuit</a:t>
            </a:r>
            <a:endParaRPr lang="en-GB" dirty="0"/>
          </a:p>
        </p:txBody>
      </p:sp>
      <p:sp>
        <p:nvSpPr>
          <p:cNvPr id="5" name="Substituent conținut 4">
            <a:extLst>
              <a:ext uri="{FF2B5EF4-FFF2-40B4-BE49-F238E27FC236}">
                <a16:creationId xmlns:a16="http://schemas.microsoft.com/office/drawing/2014/main" id="{B6270205-D0BB-A629-4A8E-8670EA6ACF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o-RO" dirty="0"/>
              <a:t>Imaginea jucătorului (POV)</a:t>
            </a:r>
            <a:endParaRPr lang="en-GB" dirty="0"/>
          </a:p>
        </p:txBody>
      </p:sp>
      <p:pic>
        <p:nvPicPr>
          <p:cNvPr id="6" name="Imagine 5" descr="O imagine care conține text, captură de ecran, grafice vectoriale&#10;&#10;Descriere generată automat">
            <a:extLst>
              <a:ext uri="{FF2B5EF4-FFF2-40B4-BE49-F238E27FC236}">
                <a16:creationId xmlns:a16="http://schemas.microsoft.com/office/drawing/2014/main" id="{6EAEC049-EA7C-154C-26FA-63683CA38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8729" y="2241381"/>
            <a:ext cx="4872990" cy="3793490"/>
          </a:xfrm>
          <a:prstGeom prst="rect">
            <a:avLst/>
          </a:prstGeom>
        </p:spPr>
      </p:pic>
      <p:pic>
        <p:nvPicPr>
          <p:cNvPr id="7" name="Imagine 6">
            <a:extLst>
              <a:ext uri="{FF2B5EF4-FFF2-40B4-BE49-F238E27FC236}">
                <a16:creationId xmlns:a16="http://schemas.microsoft.com/office/drawing/2014/main" id="{3255F442-FDF0-CB0E-B3D9-BAAE80E91E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5459" y="2215346"/>
            <a:ext cx="3094990" cy="3819525"/>
          </a:xfrm>
          <a:prstGeom prst="rect">
            <a:avLst/>
          </a:prstGeom>
        </p:spPr>
      </p:pic>
      <p:sp>
        <p:nvSpPr>
          <p:cNvPr id="8" name="Substituent număr diapozitiv 7">
            <a:extLst>
              <a:ext uri="{FF2B5EF4-FFF2-40B4-BE49-F238E27FC236}">
                <a16:creationId xmlns:a16="http://schemas.microsoft.com/office/drawing/2014/main" id="{D13F78A7-51B8-D51D-8E9A-EA877BCC1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2229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685C2AA-7BEE-712F-CAE9-4EFF7BF68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1329596"/>
          </a:xfrm>
        </p:spPr>
        <p:txBody>
          <a:bodyPr>
            <a:normAutofit/>
          </a:bodyPr>
          <a:lstStyle/>
          <a:p>
            <a:r>
              <a:rPr lang="ro-RO" dirty="0"/>
              <a:t>Model Agent</a:t>
            </a:r>
            <a:endParaRPr lang="en-GB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024A89A-579F-6F09-C0AC-37982C80A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27623"/>
            <a:ext cx="5978072" cy="3567225"/>
          </a:xfrm>
        </p:spPr>
        <p:txBody>
          <a:bodyPr anchor="ctr">
            <a:normAutofit/>
          </a:bodyPr>
          <a:lstStyle/>
          <a:p>
            <a:pPr>
              <a:buClr>
                <a:srgbClr val="D33B15"/>
              </a:buClr>
            </a:pPr>
            <a:r>
              <a:rPr lang="ro-RO" dirty="0"/>
              <a:t>Time</a:t>
            </a:r>
          </a:p>
          <a:p>
            <a:pPr>
              <a:buClr>
                <a:srgbClr val="D33B15"/>
              </a:buClr>
            </a:pPr>
            <a:r>
              <a:rPr lang="ro-RO" dirty="0" err="1"/>
              <a:t>xPos</a:t>
            </a:r>
            <a:r>
              <a:rPr lang="ro-RO" dirty="0"/>
              <a:t>, </a:t>
            </a:r>
            <a:r>
              <a:rPr lang="ro-RO" dirty="0" err="1"/>
              <a:t>yPos</a:t>
            </a:r>
            <a:r>
              <a:rPr lang="ro-RO" dirty="0"/>
              <a:t>, </a:t>
            </a:r>
            <a:r>
              <a:rPr lang="ro-RO" dirty="0" err="1"/>
              <a:t>zPos</a:t>
            </a:r>
            <a:endParaRPr lang="ro-RO" dirty="0"/>
          </a:p>
          <a:p>
            <a:pPr>
              <a:buClr>
                <a:srgbClr val="D33B15"/>
              </a:buClr>
            </a:pPr>
            <a:r>
              <a:rPr lang="ro-RO" dirty="0" err="1"/>
              <a:t>Sensors</a:t>
            </a:r>
            <a:r>
              <a:rPr lang="ro-RO" dirty="0"/>
              <a:t> </a:t>
            </a:r>
          </a:p>
          <a:p>
            <a:pPr>
              <a:buClr>
                <a:srgbClr val="D33B15"/>
              </a:buClr>
            </a:pPr>
            <a:r>
              <a:rPr lang="ro-RO" dirty="0"/>
              <a:t>Zone</a:t>
            </a:r>
          </a:p>
          <a:p>
            <a:pPr>
              <a:buClr>
                <a:srgbClr val="D33B15"/>
              </a:buClr>
            </a:pPr>
            <a:r>
              <a:rPr lang="ro-RO" dirty="0" err="1"/>
              <a:t>MovingForward</a:t>
            </a:r>
            <a:endParaRPr lang="ro-RO" dirty="0"/>
          </a:p>
          <a:p>
            <a:pPr>
              <a:buClr>
                <a:srgbClr val="D33B15"/>
              </a:buClr>
            </a:pPr>
            <a:r>
              <a:rPr lang="ro-RO" dirty="0" err="1"/>
              <a:t>gameOver</a:t>
            </a:r>
            <a:endParaRPr lang="ro-RO" dirty="0"/>
          </a:p>
          <a:p>
            <a:pPr>
              <a:buClr>
                <a:srgbClr val="D33B15"/>
              </a:buClr>
            </a:pPr>
            <a:r>
              <a:rPr lang="ro-RO" dirty="0"/>
              <a:t>State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AEE9CAC-347C-43C2-AE87-6BC5566E6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6" name="Imagine 5">
            <a:extLst>
              <a:ext uri="{FF2B5EF4-FFF2-40B4-BE49-F238E27FC236}">
                <a16:creationId xmlns:a16="http://schemas.microsoft.com/office/drawing/2014/main" id="{1EC463C5-F362-5D85-D460-817BB937E4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2945" y="1081081"/>
            <a:ext cx="3995592" cy="4228139"/>
          </a:xfrm>
          <a:prstGeom prst="rect">
            <a:avLst/>
          </a:prstGeom>
        </p:spPr>
      </p:pic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708AECF9-B728-AE04-E5B6-C7F45E105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0044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13C523D-5088-D41F-2712-0C2BEA538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S1 - Flux de date învățare automată supravegheată</a:t>
            </a:r>
            <a:endParaRPr lang="en-GB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9D19C435-79C7-A2CD-B324-BB76E8FD4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203" y="1580050"/>
            <a:ext cx="4576345" cy="4568429"/>
          </a:xfrm>
          <a:prstGeom prst="rect">
            <a:avLst/>
          </a:prstGeom>
        </p:spPr>
      </p:pic>
      <p:pic>
        <p:nvPicPr>
          <p:cNvPr id="6" name="Imagine 5" descr="O imagine care conține text, roșu&#10;&#10;Descriere generată automat">
            <a:extLst>
              <a:ext uri="{FF2B5EF4-FFF2-40B4-BE49-F238E27FC236}">
                <a16:creationId xmlns:a16="http://schemas.microsoft.com/office/drawing/2014/main" id="{A6583F2E-8901-3BD8-DD1A-AF263890A1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308" y="2036631"/>
            <a:ext cx="4873689" cy="3655267"/>
          </a:xfrm>
          <a:prstGeom prst="rect">
            <a:avLst/>
          </a:prstGeom>
        </p:spPr>
      </p:pic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57A803E8-6CAB-6A60-7B57-859C2C389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229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552C7B7-85AA-B0AC-5555-EEACBE8B2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S1. Rezultate </a:t>
            </a:r>
            <a:endParaRPr lang="en-GB" dirty="0"/>
          </a:p>
        </p:txBody>
      </p:sp>
      <p:graphicFrame>
        <p:nvGraphicFramePr>
          <p:cNvPr id="9" name="Tabel 9">
            <a:extLst>
              <a:ext uri="{FF2B5EF4-FFF2-40B4-BE49-F238E27FC236}">
                <a16:creationId xmlns:a16="http://schemas.microsoft.com/office/drawing/2014/main" id="{01FA27D6-443E-C915-D245-15FA3F4624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19081"/>
              </p:ext>
            </p:extLst>
          </p:nvPr>
        </p:nvGraphicFramePr>
        <p:xfrm>
          <a:off x="1458998" y="2165182"/>
          <a:ext cx="9263356" cy="319328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15839">
                  <a:extLst>
                    <a:ext uri="{9D8B030D-6E8A-4147-A177-3AD203B41FA5}">
                      <a16:colId xmlns:a16="http://schemas.microsoft.com/office/drawing/2014/main" val="3551290656"/>
                    </a:ext>
                  </a:extLst>
                </a:gridCol>
                <a:gridCol w="2315839">
                  <a:extLst>
                    <a:ext uri="{9D8B030D-6E8A-4147-A177-3AD203B41FA5}">
                      <a16:colId xmlns:a16="http://schemas.microsoft.com/office/drawing/2014/main" val="2648601434"/>
                    </a:ext>
                  </a:extLst>
                </a:gridCol>
                <a:gridCol w="2315839">
                  <a:extLst>
                    <a:ext uri="{9D8B030D-6E8A-4147-A177-3AD203B41FA5}">
                      <a16:colId xmlns:a16="http://schemas.microsoft.com/office/drawing/2014/main" val="3493376349"/>
                    </a:ext>
                  </a:extLst>
                </a:gridCol>
                <a:gridCol w="2315839">
                  <a:extLst>
                    <a:ext uri="{9D8B030D-6E8A-4147-A177-3AD203B41FA5}">
                      <a16:colId xmlns:a16="http://schemas.microsoft.com/office/drawing/2014/main" val="3169655737"/>
                    </a:ext>
                  </a:extLst>
                </a:gridCol>
              </a:tblGrid>
              <a:tr h="53221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Utilizator uman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</a:t>
                      </a: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Forest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Decision</a:t>
                      </a: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o-RO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Tree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1867423"/>
                  </a:ext>
                </a:extLst>
              </a:tr>
              <a:tr h="53221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Turul 1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 secunde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4378808"/>
                  </a:ext>
                </a:extLst>
              </a:tr>
              <a:tr h="53221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Turul 2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 secunde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62443"/>
                  </a:ext>
                </a:extLst>
              </a:tr>
              <a:tr h="53221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Turul 3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 secunde 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2636071"/>
                  </a:ext>
                </a:extLst>
              </a:tr>
              <a:tr h="53221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Turul 4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 secunde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41974792"/>
                  </a:ext>
                </a:extLst>
              </a:tr>
              <a:tr h="53221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Turul 5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 secunde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4510744"/>
                  </a:ext>
                </a:extLst>
              </a:tr>
            </a:tbl>
          </a:graphicData>
        </a:graphic>
      </p:graphicFrame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FD36510E-4BE7-F642-A1D1-AB2E63DCA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782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27B63D1-DF55-F4F4-2F0E-318AE1AF9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91844"/>
            <a:ext cx="10353762" cy="970450"/>
          </a:xfrm>
        </p:spPr>
        <p:txBody>
          <a:bodyPr/>
          <a:lstStyle/>
          <a:p>
            <a:r>
              <a:rPr lang="ro-RO" dirty="0"/>
              <a:t>S2 . Flux de date – </a:t>
            </a:r>
            <a:r>
              <a:rPr lang="ro-RO" dirty="0" err="1"/>
              <a:t>Reinforcement</a:t>
            </a:r>
            <a:r>
              <a:rPr lang="ro-RO" dirty="0"/>
              <a:t> </a:t>
            </a:r>
            <a:r>
              <a:rPr lang="ro-RO" dirty="0" err="1"/>
              <a:t>Learning</a:t>
            </a:r>
            <a:endParaRPr lang="en-GB" dirty="0"/>
          </a:p>
        </p:txBody>
      </p:sp>
      <p:pic>
        <p:nvPicPr>
          <p:cNvPr id="4" name="Imagine 3" descr="O imagine care conține text, monitor, captură de ecran, negru&#10;&#10;Descriere generată automat">
            <a:extLst>
              <a:ext uri="{FF2B5EF4-FFF2-40B4-BE49-F238E27FC236}">
                <a16:creationId xmlns:a16="http://schemas.microsoft.com/office/drawing/2014/main" id="{AF323AE9-A505-8508-DE40-C828BB202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28" y="1491448"/>
            <a:ext cx="5231927" cy="4987981"/>
          </a:xfrm>
          <a:prstGeom prst="rect">
            <a:avLst/>
          </a:prstGeom>
        </p:spPr>
      </p:pic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E045D8BC-8AE4-0DBB-67DF-96902BE3F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536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6275476-6B54-1626-5AF4-665476FAD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S2. </a:t>
            </a:r>
            <a:r>
              <a:rPr lang="ro-RO" dirty="0" err="1"/>
              <a:t>OpenAI</a:t>
            </a:r>
            <a:r>
              <a:rPr lang="ro-RO" dirty="0"/>
              <a:t> </a:t>
            </a:r>
            <a:r>
              <a:rPr lang="ro-RO" dirty="0" err="1"/>
              <a:t>Gym</a:t>
            </a:r>
            <a:endParaRPr lang="en-GB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F0710DB7-026B-BB01-4D95-680DB161F3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o-RO" dirty="0"/>
              <a:t>Structura pe directoare</a:t>
            </a:r>
            <a:endParaRPr lang="en-GB" dirty="0"/>
          </a:p>
        </p:txBody>
      </p:sp>
      <p:sp>
        <p:nvSpPr>
          <p:cNvPr id="5" name="Substituent conținut 4">
            <a:extLst>
              <a:ext uri="{FF2B5EF4-FFF2-40B4-BE49-F238E27FC236}">
                <a16:creationId xmlns:a16="http://schemas.microsoft.com/office/drawing/2014/main" id="{3E34989C-95B4-B576-77CF-3D7709E290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o-RO" dirty="0"/>
              <a:t>Recompense/Penalizări</a:t>
            </a:r>
            <a:endParaRPr lang="en-GB" dirty="0"/>
          </a:p>
        </p:txBody>
      </p:sp>
      <p:pic>
        <p:nvPicPr>
          <p:cNvPr id="4" name="Imagine 3" descr="O imagine care conține text&#10;&#10;Descriere generată automat">
            <a:extLst>
              <a:ext uri="{FF2B5EF4-FFF2-40B4-BE49-F238E27FC236}">
                <a16:creationId xmlns:a16="http://schemas.microsoft.com/office/drawing/2014/main" id="{D387E730-C9F7-C9C9-0577-7768024EA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613" y="2612571"/>
            <a:ext cx="3768345" cy="2817845"/>
          </a:xfrm>
          <a:prstGeom prst="rect">
            <a:avLst/>
          </a:prstGeom>
        </p:spPr>
      </p:pic>
      <p:graphicFrame>
        <p:nvGraphicFramePr>
          <p:cNvPr id="7" name="Tabel 7">
            <a:extLst>
              <a:ext uri="{FF2B5EF4-FFF2-40B4-BE49-F238E27FC236}">
                <a16:creationId xmlns:a16="http://schemas.microsoft.com/office/drawing/2014/main" id="{51FA34E4-A668-148E-2A7F-428DBC5CB0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501098"/>
              </p:ext>
            </p:extLst>
          </p:nvPr>
        </p:nvGraphicFramePr>
        <p:xfrm>
          <a:off x="6417761" y="2747948"/>
          <a:ext cx="4634926" cy="254709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17463">
                  <a:extLst>
                    <a:ext uri="{9D8B030D-6E8A-4147-A177-3AD203B41FA5}">
                      <a16:colId xmlns:a16="http://schemas.microsoft.com/office/drawing/2014/main" val="1359674963"/>
                    </a:ext>
                  </a:extLst>
                </a:gridCol>
                <a:gridCol w="2317463">
                  <a:extLst>
                    <a:ext uri="{9D8B030D-6E8A-4147-A177-3AD203B41FA5}">
                      <a16:colId xmlns:a16="http://schemas.microsoft.com/office/drawing/2014/main" val="79827180"/>
                    </a:ext>
                  </a:extLst>
                </a:gridCol>
              </a:tblGrid>
              <a:tr h="3638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Distanța până la obstacol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Recompensă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6133580"/>
                  </a:ext>
                </a:extLst>
              </a:tr>
              <a:tr h="3638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 &gt;= 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+ 10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2613400"/>
                  </a:ext>
                </a:extLst>
              </a:tr>
              <a:tr h="3638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 &lt; 5 &amp;&amp; dis &gt;= 2.5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3283960"/>
                  </a:ext>
                </a:extLst>
              </a:tr>
              <a:tr h="3638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 &lt; 2.5 &amp;&amp; dis &gt;= 1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-1000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87680178"/>
                  </a:ext>
                </a:extLst>
              </a:tr>
              <a:tr h="3638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 &lt; 1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-5000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7788726"/>
                  </a:ext>
                </a:extLst>
              </a:tr>
              <a:tr h="3638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movingForward</a:t>
                      </a:r>
                      <a:r>
                        <a:rPr lang="ro-R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= </a:t>
                      </a:r>
                      <a:r>
                        <a:rPr lang="ro-RO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ro-RO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+100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79312294"/>
                  </a:ext>
                </a:extLst>
              </a:tr>
              <a:tr h="36387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movingForward</a:t>
                      </a:r>
                      <a:r>
                        <a:rPr lang="ro-R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= false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o-RO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-5000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2156646"/>
                  </a:ext>
                </a:extLst>
              </a:tr>
            </a:tbl>
          </a:graphicData>
        </a:graphic>
      </p:graphicFrame>
      <p:sp>
        <p:nvSpPr>
          <p:cNvPr id="8" name="Substituent număr diapozitiv 7">
            <a:extLst>
              <a:ext uri="{FF2B5EF4-FFF2-40B4-BE49-F238E27FC236}">
                <a16:creationId xmlns:a16="http://schemas.microsoft.com/office/drawing/2014/main" id="{2196ECDB-857F-1A3F-694B-AFDFC024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89351-6477-41D9-8E91-61DCCDB3FD5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7268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ezie">
  <a:themeElements>
    <a:clrScheme name="Ardezi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ezi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ezi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Ardezie</Template>
  <TotalTime>248</TotalTime>
  <Words>807</Words>
  <Application>Microsoft Office PowerPoint</Application>
  <PresentationFormat>Ecran lat</PresentationFormat>
  <Paragraphs>119</Paragraphs>
  <Slides>13</Slides>
  <Notes>12</Notes>
  <HiddenSlides>0</HiddenSlides>
  <MMClips>0</MMClips>
  <ScaleCrop>false</ScaleCrop>
  <HeadingPairs>
    <vt:vector size="6" baseType="variant">
      <vt:variant>
        <vt:lpstr>Fonturi utilizate</vt:lpstr>
      </vt:variant>
      <vt:variant>
        <vt:i4>4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13</vt:i4>
      </vt:variant>
    </vt:vector>
  </HeadingPairs>
  <TitlesOfParts>
    <vt:vector size="18" baseType="lpstr">
      <vt:lpstr>Calibri</vt:lpstr>
      <vt:lpstr>Calisto MT</vt:lpstr>
      <vt:lpstr>Times New Roman</vt:lpstr>
      <vt:lpstr>Wingdings 2</vt:lpstr>
      <vt:lpstr>Ardezie</vt:lpstr>
      <vt:lpstr>Automatizarea deciziilor agenților într-un mediu virtual</vt:lpstr>
      <vt:lpstr>Întrebările de cercetare</vt:lpstr>
      <vt:lpstr>Obiective</vt:lpstr>
      <vt:lpstr>Mediul Unity</vt:lpstr>
      <vt:lpstr>Model Agent</vt:lpstr>
      <vt:lpstr>S1 - Flux de date învățare automată supravegheată</vt:lpstr>
      <vt:lpstr>S1. Rezultate </vt:lpstr>
      <vt:lpstr>S2 . Flux de date – Reinforcement Learning</vt:lpstr>
      <vt:lpstr>S2. OpenAI Gym</vt:lpstr>
      <vt:lpstr>S2. Rezultate</vt:lpstr>
      <vt:lpstr>Concluzii</vt:lpstr>
      <vt:lpstr>Dezvoltări viitoare</vt:lpstr>
      <vt:lpstr>Mulțumesc pentru atenție!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Automatizarea deciziilor agenților într-un mediu virtual</dc:title>
  <dc:creator>Alexandru Uicoabă</dc:creator>
  <cp:lastModifiedBy>Alexandru Uicoabă</cp:lastModifiedBy>
  <cp:revision>64</cp:revision>
  <dcterms:created xsi:type="dcterms:W3CDTF">2022-06-16T10:45:09Z</dcterms:created>
  <dcterms:modified xsi:type="dcterms:W3CDTF">2022-06-17T09:34:38Z</dcterms:modified>
</cp:coreProperties>
</file>

<file path=docProps/thumbnail.jpeg>
</file>